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324" r:id="rId3"/>
    <p:sldId id="329" r:id="rId4"/>
    <p:sldId id="430" r:id="rId5"/>
    <p:sldId id="397" r:id="rId6"/>
    <p:sldId id="431" r:id="rId7"/>
    <p:sldId id="396" r:id="rId8"/>
    <p:sldId id="398" r:id="rId9"/>
    <p:sldId id="429" r:id="rId10"/>
    <p:sldId id="420" r:id="rId11"/>
    <p:sldId id="432" r:id="rId12"/>
    <p:sldId id="433" r:id="rId13"/>
    <p:sldId id="434" r:id="rId14"/>
    <p:sldId id="426" r:id="rId15"/>
    <p:sldId id="318" r:id="rId16"/>
    <p:sldId id="406" r:id="rId17"/>
    <p:sldId id="423" r:id="rId18"/>
    <p:sldId id="424" r:id="rId19"/>
    <p:sldId id="411" r:id="rId20"/>
    <p:sldId id="415" r:id="rId21"/>
    <p:sldId id="401" r:id="rId22"/>
    <p:sldId id="372" r:id="rId23"/>
    <p:sldId id="410" r:id="rId24"/>
    <p:sldId id="39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0000"/>
    <a:srgbClr val="CC9F9F"/>
    <a:srgbClr val="C19F9F"/>
    <a:srgbClr val="000000"/>
    <a:srgbClr val="E5D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24" autoAdjust="0"/>
    <p:restoredTop sz="75040" autoAdjust="0"/>
  </p:normalViewPr>
  <p:slideViewPr>
    <p:cSldViewPr snapToGrid="0">
      <p:cViewPr varScale="1">
        <p:scale>
          <a:sx n="78" d="100"/>
          <a:sy n="78" d="100"/>
        </p:scale>
        <p:origin x="-1152" y="-104"/>
      </p:cViewPr>
      <p:guideLst>
        <p:guide orient="horz" pos="1483"/>
        <p:guide pos="1619"/>
      </p:guideLst>
    </p:cSldViewPr>
  </p:slideViewPr>
  <p:outlineViewPr>
    <p:cViewPr>
      <p:scale>
        <a:sx n="33" d="100"/>
        <a:sy n="33" d="100"/>
      </p:scale>
      <p:origin x="0" y="13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A5000-0AE1-0A47-8B87-3AACB575AF9D}" type="datetimeFigureOut">
              <a:rPr lang="en-US" smtClean="0"/>
              <a:t>03/02/2014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C45C3-4D87-C042-8E9C-244A24B2E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7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62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very broad brush answer is “take a look at the software testing pyramid”.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5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plenty of version of this.</a:t>
            </a:r>
          </a:p>
          <a:p>
            <a:r>
              <a:rPr lang="en-US" dirty="0" smtClean="0"/>
              <a:t>The general idea is that you should do more of the faster to execute and cheaper to maintain automated unit testing and less of the slow to execute</a:t>
            </a:r>
            <a:r>
              <a:rPr lang="en-US" baseline="0" dirty="0" smtClean="0"/>
              <a:t> and quite probably more expensive to maintain manual testing with some amount of automated system-y testing in between.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38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68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beautiful cloud of manual</a:t>
            </a:r>
            <a:r>
              <a:rPr lang="en-US" baseline="0" dirty="0" smtClean="0"/>
              <a:t> testing, with some manual test that have been automated, a few software level tests thrown in their by the enthusiastic and some unit tests written by the rebellious.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brief note on definitions, currently I think integration tests test </a:t>
            </a:r>
            <a:r>
              <a:rPr lang="en-US" baseline="0" dirty="0" err="1" smtClean="0"/>
              <a:t>behaviours</a:t>
            </a:r>
            <a:r>
              <a:rPr lang="en-US" baseline="0" dirty="0" smtClean="0"/>
              <a:t> at the code level, unit tests are a tool to aid and speed up software design and mitigate risk in refactors. I may think something else tomorrow.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Somewhat costly to maintain, somewhat slow to run, but a hell of a lot better than no automated tests at all, so if you have reached this point, good work! You can </a:t>
            </a:r>
            <a:r>
              <a:rPr lang="en-US" baseline="0" smtClean="0"/>
              <a:t>go further.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3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71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68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25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68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4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Financial Times is a newspaper.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has an average daily global audience across media of more than two million people.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05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33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65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01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6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FT has a web app. It used to look like this.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50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now it looks more like this.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a web app? It’s an app that is built with web technologies, if anyone wants to discuss that more let’s leave it until questions.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5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web app code is cross platform,</a:t>
            </a:r>
            <a:r>
              <a:rPr lang="en-US" baseline="0" dirty="0" smtClean="0"/>
              <a:t> the same code base powers all the versions of the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4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main platforms are </a:t>
            </a:r>
            <a:r>
              <a:rPr lang="en-US" dirty="0" err="1" smtClean="0"/>
              <a:t>iOS</a:t>
            </a:r>
            <a:r>
              <a:rPr lang="en-US" dirty="0" smtClean="0"/>
              <a:t>, Android and Windows 8. However if you type app.ft.com into a browser there is a good chance it will work.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78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app is created by FT Labs, a web research and development group within the FT.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8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is free content 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ft.com</a:t>
            </a:r>
            <a:r>
              <a:rPr lang="en-US" baseline="0" dirty="0" smtClean="0"/>
              <a:t> and in the app but it is largely a paid subscription service.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Digital use is being driven by mobile.</a:t>
            </a:r>
            <a:r>
              <a:rPr lang="en-US" baseline="0" dirty="0" smtClean="0"/>
              <a:t> </a:t>
            </a:r>
            <a:r>
              <a:rPr lang="en-US" dirty="0" smtClean="0"/>
              <a:t>“Mobile devices” does</a:t>
            </a:r>
            <a:r>
              <a:rPr lang="en-US" baseline="0" dirty="0" smtClean="0"/>
              <a:t> include </a:t>
            </a:r>
            <a:r>
              <a:rPr lang="en-US" dirty="0" smtClean="0"/>
              <a:t>a small amount</a:t>
            </a:r>
            <a:r>
              <a:rPr lang="en-US" baseline="0" dirty="0" smtClean="0"/>
              <a:t> of traffic on </a:t>
            </a:r>
            <a:r>
              <a:rPr lang="en-US" baseline="0" dirty="0" err="1" smtClean="0"/>
              <a:t>m.ft.com</a:t>
            </a:r>
            <a:r>
              <a:rPr lang="en-US" baseline="0" dirty="0" smtClean="0"/>
              <a:t> but </a:t>
            </a:r>
            <a:r>
              <a:rPr lang="en-US" baseline="0" dirty="0" err="1" smtClean="0"/>
              <a:t>largely“mobile</a:t>
            </a:r>
            <a:r>
              <a:rPr lang="en-US" baseline="0" dirty="0" smtClean="0"/>
              <a:t>” means “the app”.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7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lots of types of testing.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are lots of types of testing I’m not going to talk about, security testing, performance testing, stress testing.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I’m talking here</a:t>
            </a:r>
            <a:r>
              <a:rPr lang="en-US" baseline="0" dirty="0" smtClean="0"/>
              <a:t> about software quality testing with a particular focus on testing the functionality of the product – is the product doing what it is supposed to do.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 much of what type of testing should we do?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C45C3-4D87-C042-8E9C-244A24B2E9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6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141" b="4485"/>
          <a:stretch/>
        </p:blipFill>
        <p:spPr>
          <a:xfrm>
            <a:off x="0" y="1"/>
            <a:ext cx="9156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48486" y="1264812"/>
            <a:ext cx="5378454" cy="1470025"/>
          </a:xfrm>
        </p:spPr>
        <p:txBody>
          <a:bodyPr tIns="0" bIns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8486" y="2989263"/>
            <a:ext cx="5354778" cy="1860893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FT Labs 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80" y="1743635"/>
            <a:ext cx="1052190" cy="17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2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724783"/>
            <a:ext cx="9144000" cy="133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724783"/>
            <a:ext cx="9144000" cy="133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38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00600"/>
            <a:ext cx="5486400" cy="566738"/>
          </a:xfrm>
          <a:solidFill>
            <a:schemeClr val="bg1"/>
          </a:solidFill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5367338"/>
            <a:ext cx="5486400" cy="8048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172201"/>
            <a:ext cx="5486400" cy="133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0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724783"/>
            <a:ext cx="9144000" cy="133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91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(Blue-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036" b="5692"/>
          <a:stretch/>
        </p:blipFill>
        <p:spPr>
          <a:xfrm>
            <a:off x="0" y="-1"/>
            <a:ext cx="9159096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none">
                <a:solidFill>
                  <a:srgbClr val="FFF5E9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5E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839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(Blue-Pi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98" b="5829"/>
          <a:stretch/>
        </p:blipFill>
        <p:spPr>
          <a:xfrm>
            <a:off x="-7005" y="0"/>
            <a:ext cx="91510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none">
                <a:solidFill>
                  <a:srgbClr val="FFF5E9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5E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635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(Blue-Green-Yello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08" b="6800"/>
          <a:stretch/>
        </p:blipFill>
        <p:spPr>
          <a:xfrm>
            <a:off x="3" y="0"/>
            <a:ext cx="91465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none">
                <a:solidFill>
                  <a:srgbClr val="FFF5E9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5E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1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(Blue-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044" b="5563"/>
          <a:stretch/>
        </p:blipFill>
        <p:spPr>
          <a:xfrm>
            <a:off x="0" y="1"/>
            <a:ext cx="91546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none">
                <a:solidFill>
                  <a:srgbClr val="FFF5E9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5E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31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 (Red-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035" b="5556"/>
          <a:stretch/>
        </p:blipFill>
        <p:spPr>
          <a:xfrm>
            <a:off x="-6217" y="2"/>
            <a:ext cx="9159098" cy="6868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none">
                <a:solidFill>
                  <a:srgbClr val="FFF5E9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5E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35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036" b="5692"/>
          <a:stretch/>
        </p:blipFill>
        <p:spPr>
          <a:xfrm>
            <a:off x="0" y="0"/>
            <a:ext cx="91590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none">
                <a:solidFill>
                  <a:srgbClr val="FFF5E9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5E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849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24783"/>
            <a:ext cx="9144000" cy="133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8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ouschka Pro Bold"/>
          <a:ea typeface="+mj-ea"/>
          <a:cs typeface="Houschka Pro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ouschka Pro Light"/>
          <a:ea typeface="+mn-ea"/>
          <a:cs typeface="Houschka Pr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ouschka Pro Light"/>
          <a:ea typeface="+mn-ea"/>
          <a:cs typeface="Houschka Pr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ouschka Pro Light"/>
          <a:ea typeface="+mn-ea"/>
          <a:cs typeface="Houschka Pr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ouschka Pro Light"/>
          <a:ea typeface="+mn-ea"/>
          <a:cs typeface="Houschka Pr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ouschka Pro Light"/>
          <a:ea typeface="+mn-ea"/>
          <a:cs typeface="Houschka Pr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tlabs" TargetMode="External"/><Relationship Id="rId4" Type="http://schemas.openxmlformats.org/officeDocument/2006/relationships/hyperlink" Target="http://labs.ft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4950" y="1674023"/>
            <a:ext cx="5083601" cy="14700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5E9"/>
                </a:solidFill>
              </a:rPr>
              <a:t>T</a:t>
            </a:r>
            <a:r>
              <a:rPr lang="en-US" sz="3600" dirty="0" smtClean="0">
                <a:solidFill>
                  <a:srgbClr val="FFF5E9"/>
                </a:solidFill>
              </a:rPr>
              <a:t>he </a:t>
            </a:r>
            <a:r>
              <a:rPr lang="en-US" sz="3600" dirty="0" smtClean="0">
                <a:solidFill>
                  <a:srgbClr val="FFF5E9"/>
                </a:solidFill>
              </a:rPr>
              <a:t>FT Web App </a:t>
            </a:r>
            <a:r>
              <a:rPr lang="en-US" sz="3600" dirty="0" smtClean="0">
                <a:solidFill>
                  <a:srgbClr val="FFF5E9"/>
                </a:solidFill>
              </a:rPr>
              <a:t>and</a:t>
            </a:r>
            <a:r>
              <a:rPr lang="en-US" sz="3600" dirty="0" smtClean="0">
                <a:solidFill>
                  <a:srgbClr val="FFF5E9"/>
                </a:solidFill>
              </a:rPr>
              <a:t> Automated Testing</a:t>
            </a:r>
            <a:endParaRPr lang="en-US" sz="3600" dirty="0">
              <a:solidFill>
                <a:srgbClr val="FFF5E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6584" y="3081058"/>
            <a:ext cx="5524000" cy="728428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F5E9"/>
                </a:solidFill>
              </a:rPr>
              <a:t>Automated testing is good</a:t>
            </a:r>
            <a:endParaRPr lang="en-US" sz="2800" dirty="0" smtClean="0">
              <a:solidFill>
                <a:srgbClr val="FFF5E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68218" y="4981180"/>
            <a:ext cx="59776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F5E9"/>
                </a:solidFill>
                <a:latin typeface="Houschka Pro Light"/>
                <a:cs typeface="Houschka Pro Light"/>
              </a:rPr>
              <a:t>Jim Cresswell</a:t>
            </a:r>
            <a:r>
              <a:rPr lang="en-US" sz="2000" dirty="0">
                <a:solidFill>
                  <a:srgbClr val="FFF5E9"/>
                </a:solidFill>
                <a:latin typeface="Houschka Pro Light"/>
                <a:cs typeface="Houschka Pro Light"/>
              </a:rPr>
              <a:t> </a:t>
            </a:r>
            <a:r>
              <a:rPr lang="en-US" sz="2000" dirty="0" smtClean="0">
                <a:solidFill>
                  <a:srgbClr val="FFF5E9"/>
                </a:solidFill>
                <a:latin typeface="Houschka Pro Light"/>
                <a:cs typeface="Houschka Pro Light"/>
              </a:rPr>
              <a:t>(</a:t>
            </a:r>
            <a:r>
              <a:rPr lang="en-US" sz="2000" dirty="0" err="1" smtClean="0">
                <a:solidFill>
                  <a:srgbClr val="FFF5E9"/>
                </a:solidFill>
                <a:latin typeface="Houschka Pro Light"/>
                <a:cs typeface="Houschka Pro Light"/>
              </a:rPr>
              <a:t>jim.cresswell@ft.com</a:t>
            </a:r>
            <a:r>
              <a:rPr lang="en-US" sz="2000" dirty="0" smtClean="0">
                <a:solidFill>
                  <a:srgbClr val="FFF5E9"/>
                </a:solidFill>
                <a:latin typeface="Houschka Pro Light"/>
                <a:cs typeface="Houschka Pro Light"/>
              </a:rPr>
              <a:t>, </a:t>
            </a:r>
            <a:r>
              <a:rPr lang="en-US" sz="2000" dirty="0" smtClean="0">
                <a:solidFill>
                  <a:srgbClr val="FFF5E9"/>
                </a:solidFill>
                <a:latin typeface="Houschka Pro Light"/>
                <a:cs typeface="Houschka Pro Light"/>
              </a:rPr>
              <a:t>@</a:t>
            </a:r>
            <a:r>
              <a:rPr lang="en-US" sz="2000" dirty="0" err="1" smtClean="0">
                <a:solidFill>
                  <a:srgbClr val="FFF5E9"/>
                </a:solidFill>
                <a:latin typeface="Houschka Pro Light"/>
                <a:cs typeface="Houschka Pro Light"/>
              </a:rPr>
              <a:t>JimCresswell</a:t>
            </a:r>
            <a:r>
              <a:rPr lang="en-US" sz="2000" dirty="0">
                <a:solidFill>
                  <a:srgbClr val="FFF5E9"/>
                </a:solidFill>
                <a:latin typeface="Houschka Pro Light"/>
                <a:cs typeface="Houschka Pro Light"/>
              </a:rPr>
              <a:t>)</a:t>
            </a:r>
            <a:br>
              <a:rPr lang="en-US" sz="2000" dirty="0">
                <a:solidFill>
                  <a:srgbClr val="FFF5E9"/>
                </a:solidFill>
                <a:latin typeface="Houschka Pro Light"/>
                <a:cs typeface="Houschka Pro Light"/>
              </a:rPr>
            </a:br>
            <a:r>
              <a:rPr lang="en-US" sz="2000" dirty="0" smtClean="0">
                <a:solidFill>
                  <a:srgbClr val="FFF5E9"/>
                </a:solidFill>
                <a:latin typeface="Houschka Pro Light"/>
                <a:cs typeface="Houschka Pro Light"/>
              </a:rPr>
              <a:t>Developer, </a:t>
            </a:r>
            <a:r>
              <a:rPr lang="en-US" sz="2000" dirty="0">
                <a:solidFill>
                  <a:srgbClr val="FFF5E9"/>
                </a:solidFill>
                <a:latin typeface="Houschka Pro Light"/>
                <a:cs typeface="Houschka Pro Light"/>
              </a:rPr>
              <a:t>FT Labs (@</a:t>
            </a:r>
            <a:r>
              <a:rPr lang="en-US" sz="2000" dirty="0" err="1">
                <a:solidFill>
                  <a:srgbClr val="FFF5E9"/>
                </a:solidFill>
                <a:latin typeface="Houschka Pro Light"/>
                <a:cs typeface="Houschka Pro Light"/>
              </a:rPr>
              <a:t>ftlabs</a:t>
            </a:r>
            <a:r>
              <a:rPr lang="en-US" sz="2000" dirty="0">
                <a:solidFill>
                  <a:srgbClr val="FFF5E9"/>
                </a:solidFill>
                <a:latin typeface="Houschka Pro Light"/>
                <a:cs typeface="Houschka Pro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47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465"/>
    </mc:Choice>
    <mc:Fallback xmlns="">
      <p:transition xmlns:p14="http://schemas.microsoft.com/office/powerpoint/2010/main" spd="slow" advTm="22046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1651001"/>
            <a:ext cx="7772400" cy="4117978"/>
          </a:xfrm>
        </p:spPr>
        <p:txBody>
          <a:bodyPr/>
          <a:lstStyle/>
          <a:p>
            <a:r>
              <a:rPr lang="en-US" dirty="0" smtClean="0"/>
              <a:t>The software testing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>
            <a:off x="555937" y="195360"/>
            <a:ext cx="8032126" cy="5714324"/>
          </a:xfrm>
          <a:prstGeom prst="triangl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256265" y="2085554"/>
            <a:ext cx="265385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67448" y="944245"/>
            <a:ext cx="1009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Manual</a:t>
            </a:r>
          </a:p>
          <a:p>
            <a:pPr algn="ctr"/>
            <a:r>
              <a:rPr lang="en-US" sz="2000" dirty="0" smtClean="0"/>
              <a:t>Testing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26943" y="2518977"/>
            <a:ext cx="2110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Functional Testing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396861" y="3785933"/>
            <a:ext cx="235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Integration Testing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9257" y="5052887"/>
            <a:ext cx="200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Unit Testing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28229" y="3352510"/>
            <a:ext cx="447951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49038" y="4619466"/>
            <a:ext cx="6219465" cy="408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457200" y="274638"/>
            <a:ext cx="2375751" cy="2151100"/>
          </a:xfrm>
        </p:spPr>
        <p:txBody>
          <a:bodyPr/>
          <a:lstStyle/>
          <a:p>
            <a:r>
              <a:rPr lang="en-US" dirty="0" smtClean="0"/>
              <a:t>Test Pyramid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1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00377"/>
            <a:ext cx="7772400" cy="31018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What happens when you retrofit automated testing to a project?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9"/>
    </mc:Choice>
    <mc:Fallback xmlns="">
      <p:transition xmlns:p14="http://schemas.microsoft.com/office/powerpoint/2010/main" spd="slow" advTm="151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274639"/>
            <a:ext cx="3417756" cy="1532454"/>
          </a:xfrm>
        </p:spPr>
        <p:txBody>
          <a:bodyPr>
            <a:normAutofit/>
          </a:bodyPr>
          <a:lstStyle/>
          <a:p>
            <a:r>
              <a:rPr lang="en-US" dirty="0" smtClean="0"/>
              <a:t>Test</a:t>
            </a:r>
            <a:br>
              <a:rPr lang="en-US" dirty="0" smtClean="0"/>
            </a:br>
            <a:r>
              <a:rPr lang="en-US" dirty="0" smtClean="0"/>
              <a:t>Ice-cream</a:t>
            </a:r>
            <a:endParaRPr lang="en-US" dirty="0"/>
          </a:p>
        </p:txBody>
      </p:sp>
      <p:pic>
        <p:nvPicPr>
          <p:cNvPr id="9" name="Picture Placeholder 8" descr="softwaretestingicecreamconeantipattern.png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1" r="-649" b="-622"/>
          <a:stretch/>
        </p:blipFill>
        <p:spPr>
          <a:xfrm>
            <a:off x="3728423" y="264783"/>
            <a:ext cx="4981292" cy="6084464"/>
          </a:xfrm>
        </p:spPr>
      </p:pic>
      <p:sp>
        <p:nvSpPr>
          <p:cNvPr id="11" name="TextBox 10"/>
          <p:cNvSpPr txBox="1"/>
          <p:nvPr/>
        </p:nvSpPr>
        <p:spPr>
          <a:xfrm>
            <a:off x="341911" y="3793269"/>
            <a:ext cx="3321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Source:</a:t>
            </a:r>
          </a:p>
          <a:p>
            <a:r>
              <a:rPr lang="en-US" sz="2000" dirty="0" err="1" smtClean="0"/>
              <a:t>Alister</a:t>
            </a:r>
            <a:r>
              <a:rPr lang="en-US" sz="2000" dirty="0" smtClean="0"/>
              <a:t> Scott</a:t>
            </a:r>
          </a:p>
          <a:p>
            <a:r>
              <a:rPr lang="en-US" sz="2000" dirty="0"/>
              <a:t>http://</a:t>
            </a:r>
            <a:r>
              <a:rPr lang="en-US" sz="2000" dirty="0" err="1"/>
              <a:t>tiny.cc</a:t>
            </a:r>
            <a:r>
              <a:rPr lang="en-US" sz="2000" dirty="0"/>
              <a:t>/testing-pyramid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7192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51472"/>
            <a:ext cx="7772400" cy="4417506"/>
          </a:xfrm>
        </p:spPr>
        <p:txBody>
          <a:bodyPr/>
          <a:lstStyle/>
          <a:p>
            <a:r>
              <a:rPr lang="en-US" dirty="0" smtClean="0"/>
              <a:t>Where were we 6 months ago?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873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00377"/>
            <a:ext cx="7772400" cy="31018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Where are we today?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4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9"/>
    </mc:Choice>
    <mc:Fallback xmlns="">
      <p:transition xmlns:p14="http://schemas.microsoft.com/office/powerpoint/2010/main" spd="slow" advTm="151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08549"/>
            <a:ext cx="7772400" cy="3660430"/>
          </a:xfrm>
        </p:spPr>
        <p:txBody>
          <a:bodyPr/>
          <a:lstStyle/>
          <a:p>
            <a:r>
              <a:rPr lang="en-US" dirty="0" smtClean="0"/>
              <a:t>What is testing for?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5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1398739"/>
            <a:ext cx="7772400" cy="4370239"/>
          </a:xfrm>
        </p:spPr>
        <p:txBody>
          <a:bodyPr/>
          <a:lstStyle/>
          <a:p>
            <a:r>
              <a:rPr lang="en-US" dirty="0" smtClean="0"/>
              <a:t>Purple!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1565755"/>
            <a:ext cx="7772400" cy="4203223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4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everyone is involved, testing and developing are not separate disciplines.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3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330" b="8381"/>
          <a:stretch/>
        </p:blipFill>
        <p:spPr>
          <a:xfrm>
            <a:off x="1" y="0"/>
            <a:ext cx="9148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9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98"/>
    </mc:Choice>
    <mc:Fallback xmlns="">
      <p:transition xmlns:p14="http://schemas.microsoft.com/office/powerpoint/2010/main" spd="slow" advTm="265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300" y="2185356"/>
            <a:ext cx="5771027" cy="3928675"/>
          </a:xfrm>
        </p:spPr>
        <p:txBody>
          <a:bodyPr/>
          <a:lstStyle/>
          <a:p>
            <a:r>
              <a:rPr lang="en-US" dirty="0" smtClean="0"/>
              <a:t>The future…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0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50302"/>
            <a:ext cx="7772400" cy="3618676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34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Stuff!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84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libraries</a:t>
            </a:r>
            <a:br>
              <a:rPr lang="en-US" dirty="0"/>
            </a:br>
            <a:r>
              <a:rPr lang="en-US" dirty="0">
                <a:hlinkClick r:id="rId3"/>
              </a:rPr>
              <a:t>http://github.com</a:t>
            </a:r>
            <a:r>
              <a:rPr lang="en-US">
                <a:hlinkClick r:id="rId3"/>
              </a:rPr>
              <a:t>/</a:t>
            </a:r>
            <a:r>
              <a:rPr lang="en-US" smtClean="0">
                <a:hlinkClick r:id="rId3"/>
              </a:rPr>
              <a:t>ftlabs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Tutorials </a:t>
            </a:r>
            <a:r>
              <a:rPr lang="en-US" dirty="0" smtClean="0"/>
              <a:t>and articles 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labs.ft.com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8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2741" y="1604002"/>
            <a:ext cx="6280436" cy="750261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5E9"/>
                </a:solidFill>
              </a:rPr>
              <a:t>Thanks!</a:t>
            </a:r>
            <a:endParaRPr lang="en-US" sz="3600" dirty="0">
              <a:solidFill>
                <a:srgbClr val="FFF5E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2741" y="3022974"/>
            <a:ext cx="6400800" cy="1263876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rgbClr val="FFF5E9"/>
                </a:solidFill>
                <a:latin typeface="Houschka Pro DemiBold"/>
                <a:cs typeface="Houschka Pro DemiBold"/>
              </a:rPr>
              <a:t>Jim Cresswell</a:t>
            </a:r>
          </a:p>
          <a:p>
            <a:r>
              <a:rPr lang="en-US" sz="2600" dirty="0" err="1">
                <a:solidFill>
                  <a:srgbClr val="FFF5E9"/>
                </a:solidFill>
                <a:latin typeface="Houschka Pro DemiBold"/>
                <a:cs typeface="Houschka Pro DemiBold"/>
              </a:rPr>
              <a:t>j</a:t>
            </a:r>
            <a:r>
              <a:rPr lang="en-US" sz="2600" dirty="0" err="1" smtClean="0">
                <a:solidFill>
                  <a:srgbClr val="FFF5E9"/>
                </a:solidFill>
                <a:latin typeface="Houschka Pro DemiBold"/>
                <a:cs typeface="Houschka Pro DemiBold"/>
              </a:rPr>
              <a:t>im</a:t>
            </a:r>
            <a:r>
              <a:rPr lang="en-US" sz="2600" dirty="0" err="1" smtClean="0">
                <a:solidFill>
                  <a:srgbClr val="FFF5E9"/>
                </a:solidFill>
                <a:latin typeface="Houschka Pro DemiBold"/>
                <a:cs typeface="Houschka Pro DemiBold"/>
              </a:rPr>
              <a:t>.cresswell@ft.com</a:t>
            </a:r>
            <a:r>
              <a:rPr lang="en-US" sz="2600" dirty="0" smtClean="0">
                <a:solidFill>
                  <a:srgbClr val="FFF5E9"/>
                </a:solidFill>
                <a:latin typeface="Houschka Pro DemiBold"/>
                <a:cs typeface="Houschka Pro DemiBold"/>
              </a:rPr>
              <a:t>, @</a:t>
            </a:r>
            <a:r>
              <a:rPr lang="en-US" sz="2600" dirty="0" err="1" smtClean="0">
                <a:solidFill>
                  <a:srgbClr val="FFF5E9"/>
                </a:solidFill>
                <a:latin typeface="Houschka Pro DemiBold"/>
                <a:cs typeface="Houschka Pro DemiBold"/>
              </a:rPr>
              <a:t>J</a:t>
            </a:r>
            <a:r>
              <a:rPr lang="en-US" sz="2600" dirty="0" err="1" smtClean="0">
                <a:solidFill>
                  <a:srgbClr val="FFF5E9"/>
                </a:solidFill>
                <a:latin typeface="Houschka Pro DemiBold"/>
                <a:cs typeface="Houschka Pro DemiBold"/>
              </a:rPr>
              <a:t>imCresswell</a:t>
            </a:r>
            <a:r>
              <a:rPr lang="en-US" sz="2600" dirty="0" smtClean="0">
                <a:solidFill>
                  <a:srgbClr val="FFF5E9"/>
                </a:solidFill>
                <a:latin typeface="Houschka Pro DemiBold"/>
                <a:cs typeface="Houschka Pro DemiBold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252741" y="4955561"/>
            <a:ext cx="5977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5E9"/>
                </a:solidFill>
              </a:rPr>
              <a:t>Sound like fun</a:t>
            </a:r>
            <a:r>
              <a:rPr lang="en-US" sz="2800" dirty="0" smtClean="0">
                <a:solidFill>
                  <a:srgbClr val="FFF5E9"/>
                </a:solidFill>
              </a:rPr>
              <a:t>?</a:t>
            </a:r>
          </a:p>
          <a:p>
            <a:r>
              <a:rPr lang="en-US" sz="2800" dirty="0" err="1" smtClean="0">
                <a:solidFill>
                  <a:srgbClr val="FFF5E9"/>
                </a:solidFill>
                <a:latin typeface="Houschka Pro DemiBold"/>
                <a:cs typeface="Houschka Pro DemiBold"/>
              </a:rPr>
              <a:t>labs.ft.com</a:t>
            </a:r>
            <a:r>
              <a:rPr lang="en-US" sz="2800" dirty="0" smtClean="0">
                <a:solidFill>
                  <a:srgbClr val="FFF5E9"/>
                </a:solidFill>
                <a:latin typeface="Houschka Pro DemiBold"/>
                <a:cs typeface="Houschka Pro DemiBold"/>
              </a:rPr>
              <a:t>/jobs</a:t>
            </a:r>
            <a:endParaRPr lang="en-US" sz="2800" dirty="0">
              <a:solidFill>
                <a:srgbClr val="FFF5E9"/>
              </a:solidFill>
              <a:latin typeface="Houschka Pro DemiBold"/>
              <a:cs typeface="Houschka Pro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0619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465"/>
    </mc:Choice>
    <mc:Fallback xmlns="">
      <p:transition xmlns:p14="http://schemas.microsoft.com/office/powerpoint/2010/main" spd="slow" advTm="22046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8711" b="1871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811257"/>
            <a:ext cx="4547022" cy="566738"/>
          </a:xfrm>
        </p:spPr>
        <p:txBody>
          <a:bodyPr lIns="180000"/>
          <a:lstStyle/>
          <a:p>
            <a:r>
              <a:rPr lang="en-US" dirty="0" smtClean="0"/>
              <a:t>Welcome back to the web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5367338"/>
            <a:ext cx="4547022" cy="804862"/>
          </a:xfrm>
        </p:spPr>
        <p:txBody>
          <a:bodyPr lIns="180000"/>
          <a:lstStyle/>
          <a:p>
            <a:r>
              <a:rPr lang="en-US" dirty="0" smtClean="0"/>
              <a:t>The FT web app provides a touch </a:t>
            </a:r>
            <a:r>
              <a:rPr lang="en-US" dirty="0" err="1" smtClean="0"/>
              <a:t>optimised</a:t>
            </a:r>
            <a:r>
              <a:rPr lang="en-US" dirty="0" smtClean="0"/>
              <a:t> user experience.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172201"/>
            <a:ext cx="4547022" cy="104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2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73"/>
    </mc:Choice>
    <mc:Fallback xmlns="">
      <p:transition xmlns:p14="http://schemas.microsoft.com/office/powerpoint/2010/main" spd="slow" advTm="382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ipad-device2.png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701" r="-76701"/>
          <a:stretch>
            <a:fillRect/>
          </a:stretch>
        </p:blipFill>
        <p:spPr>
          <a:xfrm>
            <a:off x="-1561684" y="341882"/>
            <a:ext cx="11904744" cy="6381806"/>
          </a:xfrm>
        </p:spPr>
      </p:pic>
    </p:spTree>
    <p:extLst>
      <p:ext uri="{BB962C8B-B14F-4D97-AF65-F5344CB8AC3E}">
        <p14:creationId xmlns:p14="http://schemas.microsoft.com/office/powerpoint/2010/main" val="53930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73"/>
    </mc:Choice>
    <mc:Fallback xmlns="">
      <p:transition xmlns:p14="http://schemas.microsoft.com/office/powerpoint/2010/main" spd="slow" advTm="3827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92680"/>
            <a:ext cx="7772400" cy="4676298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pp.ft.com– same code everywhere.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pp.ft.com– same code 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platforms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 smtClean="0"/>
              <a:t> - iPhone and </a:t>
            </a:r>
            <a:r>
              <a:rPr lang="en-US" dirty="0" err="1" smtClean="0"/>
              <a:t>iPad</a:t>
            </a:r>
            <a:r>
              <a:rPr lang="en-US" dirty="0" smtClean="0"/>
              <a:t> – </a:t>
            </a:r>
            <a:r>
              <a:rPr lang="en-US" dirty="0" err="1" smtClean="0"/>
              <a:t>fullscreen</a:t>
            </a:r>
            <a:r>
              <a:rPr lang="en-US" dirty="0" smtClean="0"/>
              <a:t> web app</a:t>
            </a:r>
          </a:p>
          <a:p>
            <a:pPr lvl="1"/>
            <a:r>
              <a:rPr lang="en-US" dirty="0" smtClean="0"/>
              <a:t>Android - thin native wrapper</a:t>
            </a:r>
          </a:p>
          <a:p>
            <a:pPr lvl="1"/>
            <a:r>
              <a:rPr lang="en-US" dirty="0" smtClean="0"/>
              <a:t>Windows 8 – thin HTML5 wrapper</a:t>
            </a:r>
          </a:p>
          <a:p>
            <a:r>
              <a:rPr lang="en-US" dirty="0" smtClean="0"/>
              <a:t>Beta platforms</a:t>
            </a:r>
          </a:p>
          <a:p>
            <a:pPr lvl="1"/>
            <a:r>
              <a:rPr lang="en-US" dirty="0" smtClean="0"/>
              <a:t>Most modern mobile and desktop browsers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122955" y="9394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5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92680"/>
            <a:ext cx="7772400" cy="4676298"/>
          </a:xfrm>
        </p:spPr>
        <p:txBody>
          <a:bodyPr/>
          <a:lstStyle/>
          <a:p>
            <a:r>
              <a:rPr lang="en-US" dirty="0" smtClean="0"/>
              <a:t>FT Labs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labs.ft.com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 smtClean="0"/>
              <a:t>ftlabs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@</a:t>
            </a:r>
            <a:r>
              <a:rPr lang="en-US" dirty="0" err="1" smtClean="0"/>
              <a:t>ftlabs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1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 </a:t>
            </a:r>
            <a:r>
              <a:rPr lang="en-US" dirty="0" smtClean="0"/>
              <a:t>online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FT app has over 4 million users [subscribers and anonymous].</a:t>
            </a:r>
          </a:p>
          <a:p>
            <a:r>
              <a:rPr lang="en-US" dirty="0" smtClean="0"/>
              <a:t>“[Digital] </a:t>
            </a:r>
            <a:r>
              <a:rPr lang="en-US" dirty="0"/>
              <a:t>s</a:t>
            </a:r>
            <a:r>
              <a:rPr lang="en-US" dirty="0" smtClean="0"/>
              <a:t>ubscribers </a:t>
            </a:r>
            <a:r>
              <a:rPr lang="en-US" dirty="0"/>
              <a:t>increasing 24% year on year to almost </a:t>
            </a:r>
            <a:r>
              <a:rPr lang="en-US" dirty="0" smtClean="0"/>
              <a:t>387,000.”</a:t>
            </a:r>
          </a:p>
          <a:p>
            <a:r>
              <a:rPr lang="en-US" dirty="0" smtClean="0"/>
              <a:t>“Mobile </a:t>
            </a:r>
            <a:r>
              <a:rPr lang="en-US" dirty="0"/>
              <a:t>devices now generate 60% of </a:t>
            </a:r>
            <a:r>
              <a:rPr lang="en-US" dirty="0" smtClean="0"/>
              <a:t>[digital] subscriber </a:t>
            </a:r>
            <a:r>
              <a:rPr lang="en-US" dirty="0"/>
              <a:t>consumption, 40% of total traffic and a quarter of new digital subscriptions</a:t>
            </a:r>
            <a:r>
              <a:rPr lang="en-US" dirty="0" smtClean="0"/>
              <a:t>.”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122955" y="9394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6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2313" y="1100667"/>
            <a:ext cx="7772400" cy="4668311"/>
          </a:xfrm>
        </p:spPr>
        <p:txBody>
          <a:bodyPr/>
          <a:lstStyle/>
          <a:p>
            <a:r>
              <a:rPr lang="en-US" dirty="0" smtClean="0"/>
              <a:t>How do we stop it from breaking?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Testing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Testing is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19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T Labs">
  <a:themeElements>
    <a:clrScheme name="Custom 1">
      <a:dk1>
        <a:srgbClr val="331C54"/>
      </a:dk1>
      <a:lt1>
        <a:srgbClr val="FFF5E9"/>
      </a:lt1>
      <a:dk2>
        <a:srgbClr val="000000"/>
      </a:dk2>
      <a:lt2>
        <a:srgbClr val="FFFFFF"/>
      </a:lt2>
      <a:accent1>
        <a:srgbClr val="00A9E0"/>
      </a:accent1>
      <a:accent2>
        <a:srgbClr val="8F3F6D"/>
      </a:accent2>
      <a:accent3>
        <a:srgbClr val="DD4814"/>
      </a:accent3>
      <a:accent4>
        <a:srgbClr val="FECB00"/>
      </a:accent4>
      <a:accent5>
        <a:srgbClr val="69BE28"/>
      </a:accent5>
      <a:accent6>
        <a:srgbClr val="E59FDB"/>
      </a:accent6>
      <a:hlink>
        <a:srgbClr val="72C7E7"/>
      </a:hlink>
      <a:folHlink>
        <a:srgbClr val="72C7E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33176</TotalTime>
  <Words>736</Words>
  <Application>Microsoft Macintosh PowerPoint</Application>
  <PresentationFormat>On-screen Show (4:3)</PresentationFormat>
  <Paragraphs>102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FT Labs</vt:lpstr>
      <vt:lpstr>The FT Web App and Automated Testing</vt:lpstr>
      <vt:lpstr>PowerPoint Presentation</vt:lpstr>
      <vt:lpstr>Welcome back to the web</vt:lpstr>
      <vt:lpstr>PowerPoint Presentation</vt:lpstr>
      <vt:lpstr>app.ft.com– same code everywhere.</vt:lpstr>
      <vt:lpstr>app.ft.com– same code everywhere</vt:lpstr>
      <vt:lpstr>FT Labs  labs.ft.com  github.com/ftlabs  @ftlabs</vt:lpstr>
      <vt:lpstr>FT online numbers</vt:lpstr>
      <vt:lpstr>How do we stop it from breaking?  Testing  Testing is good</vt:lpstr>
      <vt:lpstr>The software testing pyramid</vt:lpstr>
      <vt:lpstr>Test Pyramid</vt:lpstr>
      <vt:lpstr>What happens when you retrofit automated testing to a project?</vt:lpstr>
      <vt:lpstr>Test Ice-cream</vt:lpstr>
      <vt:lpstr>Where were we 6 months ago?</vt:lpstr>
      <vt:lpstr>Where are we today?</vt:lpstr>
      <vt:lpstr>What is testing for?</vt:lpstr>
      <vt:lpstr>Purple!</vt:lpstr>
      <vt:lpstr>Lessons learned</vt:lpstr>
      <vt:lpstr>Lessons learned</vt:lpstr>
      <vt:lpstr>The future…</vt:lpstr>
      <vt:lpstr>Summary</vt:lpstr>
      <vt:lpstr>Summary</vt:lpstr>
      <vt:lpstr>Reading and resources</vt:lpstr>
      <vt:lpstr>Thanks!</vt:lpstr>
    </vt:vector>
  </TitlesOfParts>
  <Manager/>
  <Company>FT Labs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Testing of the FT App</dc:title>
  <dc:subject/>
  <dc:creator>Jim Cresswell</dc:creator>
  <cp:keywords/>
  <dc:description/>
  <cp:lastModifiedBy>Jim Cresswell</cp:lastModifiedBy>
  <cp:revision>469</cp:revision>
  <dcterms:created xsi:type="dcterms:W3CDTF">2012-04-20T20:34:00Z</dcterms:created>
  <dcterms:modified xsi:type="dcterms:W3CDTF">2014-02-04T10:53:49Z</dcterms:modified>
  <cp:category/>
</cp:coreProperties>
</file>